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9144000"/>
  <p:notesSz cx="6858000" cy="9144000"/>
  <p:embeddedFontLst>
    <p:embeddedFont>
      <p:font typeface="Book Antiqu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BookAntiqua-regular.fntdata"/><Relationship Id="rId11" Type="http://schemas.openxmlformats.org/officeDocument/2006/relationships/slide" Target="slides/slide5.xml"/><Relationship Id="rId22" Type="http://schemas.openxmlformats.org/officeDocument/2006/relationships/font" Target="fonts/BookAntiqua-italic.fntdata"/><Relationship Id="rId10" Type="http://schemas.openxmlformats.org/officeDocument/2006/relationships/slide" Target="slides/slide4.xml"/><Relationship Id="rId21" Type="http://schemas.openxmlformats.org/officeDocument/2006/relationships/font" Target="fonts/BookAntiqua-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BookAntiqu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dc5fe4901_0_0: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dc5fe4901_0_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 name="Google Shape;170;g4dc5fe4901_0_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1" name="Google Shape;251;p8: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343400"/>
            <a:ext cx="5485680" cy="41140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68" name="Google Shape;268;p10:notes"/>
          <p:cNvSpPr/>
          <p:nvPr/>
        </p:nvSpPr>
        <p:spPr>
          <a:xfrm>
            <a:off x="3884760" y="8685360"/>
            <a:ext cx="297108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269" name="Google Shape;269;p10: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dc5fe4901_0_6: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dc5fe4901_0_6: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 name="Google Shape;178;g4dc5fe4901_0_6: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notes"/>
          <p:cNvSpPr txBox="1"/>
          <p:nvPr>
            <p:ph idx="1" type="body"/>
          </p:nvPr>
        </p:nvSpPr>
        <p:spPr>
          <a:xfrm>
            <a:off x="685800" y="4343400"/>
            <a:ext cx="5485680" cy="41140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85" name="Google Shape;185;p1:notes"/>
          <p:cNvSpPr/>
          <p:nvPr/>
        </p:nvSpPr>
        <p:spPr>
          <a:xfrm>
            <a:off x="3884760" y="8685360"/>
            <a:ext cx="297108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186" name="Google Shape;186;p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notes"/>
          <p:cNvSpPr txBox="1"/>
          <p:nvPr>
            <p:ph idx="1" type="body"/>
          </p:nvPr>
        </p:nvSpPr>
        <p:spPr>
          <a:xfrm>
            <a:off x="685800" y="4343400"/>
            <a:ext cx="5485680" cy="41140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95" name="Google Shape;195;p2:notes"/>
          <p:cNvSpPr/>
          <p:nvPr/>
        </p:nvSpPr>
        <p:spPr>
          <a:xfrm>
            <a:off x="3884760" y="8685360"/>
            <a:ext cx="297108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196" name="Google Shape;196;p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 name="Google Shape;205;p3: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3" name="Google Shape;213;p4: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6:notes"/>
          <p:cNvSpPr txBox="1"/>
          <p:nvPr>
            <p:ph idx="1" type="body"/>
          </p:nvPr>
        </p:nvSpPr>
        <p:spPr>
          <a:xfrm>
            <a:off x="685800" y="4343400"/>
            <a:ext cx="5485680" cy="411408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32" name="Google Shape;232;p6:notes"/>
          <p:cNvSpPr/>
          <p:nvPr/>
        </p:nvSpPr>
        <p:spPr>
          <a:xfrm>
            <a:off x="3884760" y="8685360"/>
            <a:ext cx="2971080" cy="456480"/>
          </a:xfrm>
          <a:prstGeom prst="rect">
            <a:avLst/>
          </a:prstGeom>
          <a:noFill/>
          <a:ln>
            <a:noFill/>
          </a:ln>
        </p:spPr>
        <p:txBody>
          <a:bodyPr anchorCtr="0" anchor="b" bIns="45000" lIns="90000" spcFirstLastPara="1" rIns="90000" wrap="square" tIns="450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Arial"/>
              <a:ea typeface="Arial"/>
              <a:cs typeface="Arial"/>
              <a:sym typeface="Arial"/>
            </a:endParaRPr>
          </a:p>
        </p:txBody>
      </p:sp>
      <p:sp>
        <p:nvSpPr>
          <p:cNvPr id="233" name="Google Shape;233;p6: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3" name="Google Shape;243;p7: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 name="Shape 13"/>
        <p:cNvGrpSpPr/>
        <p:nvPr/>
      </p:nvGrpSpPr>
      <p:grpSpPr>
        <a:xfrm>
          <a:off x="0" y="0"/>
          <a:ext cx="0" cy="0"/>
          <a:chOff x="0" y="0"/>
          <a:chExt cx="0" cy="0"/>
        </a:xfrm>
      </p:grpSpPr>
      <p:sp>
        <p:nvSpPr>
          <p:cNvPr id="14" name="Google Shape;14;p2"/>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3" name="Shape 43"/>
        <p:cNvGrpSpPr/>
        <p:nvPr/>
      </p:nvGrpSpPr>
      <p:grpSpPr>
        <a:xfrm>
          <a:off x="0" y="0"/>
          <a:ext cx="0" cy="0"/>
          <a:chOff x="0" y="0"/>
          <a:chExt cx="0" cy="0"/>
        </a:xfrm>
      </p:grpSpPr>
      <p:sp>
        <p:nvSpPr>
          <p:cNvPr id="44" name="Google Shape;44;p11"/>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1"/>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7" name="Shape 47"/>
        <p:cNvGrpSpPr/>
        <p:nvPr/>
      </p:nvGrpSpPr>
      <p:grpSpPr>
        <a:xfrm>
          <a:off x="0" y="0"/>
          <a:ext cx="0" cy="0"/>
          <a:chOff x="0" y="0"/>
          <a:chExt cx="0" cy="0"/>
        </a:xfrm>
      </p:grpSpPr>
      <p:sp>
        <p:nvSpPr>
          <p:cNvPr id="48" name="Google Shape;48;p12"/>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2"/>
          <p:cNvSpPr txBox="1"/>
          <p:nvPr>
            <p:ph idx="4"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3" name="Shape 53"/>
        <p:cNvGrpSpPr/>
        <p:nvPr/>
      </p:nvGrpSpPr>
      <p:grpSpPr>
        <a:xfrm>
          <a:off x="0" y="0"/>
          <a:ext cx="0" cy="0"/>
          <a:chOff x="0" y="0"/>
          <a:chExt cx="0" cy="0"/>
        </a:xfrm>
      </p:grpSpPr>
      <p:sp>
        <p:nvSpPr>
          <p:cNvPr id="54" name="Google Shape;54;p13"/>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 type="body"/>
          </p:nvPr>
        </p:nvSpPr>
        <p:spPr>
          <a:xfrm>
            <a:off x="45720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2" type="body"/>
          </p:nvPr>
        </p:nvSpPr>
        <p:spPr>
          <a:xfrm>
            <a:off x="323964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3" type="body"/>
          </p:nvPr>
        </p:nvSpPr>
        <p:spPr>
          <a:xfrm>
            <a:off x="602208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4" type="body"/>
          </p:nvPr>
        </p:nvSpPr>
        <p:spPr>
          <a:xfrm>
            <a:off x="45720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5" type="body"/>
          </p:nvPr>
        </p:nvSpPr>
        <p:spPr>
          <a:xfrm>
            <a:off x="323964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6" type="body"/>
          </p:nvPr>
        </p:nvSpPr>
        <p:spPr>
          <a:xfrm>
            <a:off x="602208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71" name="Shape 71"/>
        <p:cNvGrpSpPr/>
        <p:nvPr/>
      </p:nvGrpSpPr>
      <p:grpSpPr>
        <a:xfrm>
          <a:off x="0" y="0"/>
          <a:ext cx="0" cy="0"/>
          <a:chOff x="0" y="0"/>
          <a:chExt cx="0" cy="0"/>
        </a:xfrm>
      </p:grpSpPr>
      <p:sp>
        <p:nvSpPr>
          <p:cNvPr id="72" name="Google Shape;72;p17"/>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4" name="Shape 74"/>
        <p:cNvGrpSpPr/>
        <p:nvPr/>
      </p:nvGrpSpPr>
      <p:grpSpPr>
        <a:xfrm>
          <a:off x="0" y="0"/>
          <a:ext cx="0" cy="0"/>
          <a:chOff x="0" y="0"/>
          <a:chExt cx="0" cy="0"/>
        </a:xfrm>
      </p:grpSpPr>
      <p:sp>
        <p:nvSpPr>
          <p:cNvPr id="75" name="Google Shape;75;p18"/>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8"/>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8" name="Shape 78"/>
        <p:cNvGrpSpPr/>
        <p:nvPr/>
      </p:nvGrpSpPr>
      <p:grpSpPr>
        <a:xfrm>
          <a:off x="0" y="0"/>
          <a:ext cx="0" cy="0"/>
          <a:chOff x="0" y="0"/>
          <a:chExt cx="0" cy="0"/>
        </a:xfrm>
      </p:grpSpPr>
      <p:sp>
        <p:nvSpPr>
          <p:cNvPr id="79" name="Google Shape;79;p19"/>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0" name="Shape 80"/>
        <p:cNvGrpSpPr/>
        <p:nvPr/>
      </p:nvGrpSpPr>
      <p:grpSpPr>
        <a:xfrm>
          <a:off x="0" y="0"/>
          <a:ext cx="0" cy="0"/>
          <a:chOff x="0" y="0"/>
          <a:chExt cx="0" cy="0"/>
        </a:xfrm>
      </p:grpSpPr>
      <p:sp>
        <p:nvSpPr>
          <p:cNvPr id="81" name="Google Shape;81;p20"/>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2" name="Shape 82"/>
        <p:cNvGrpSpPr/>
        <p:nvPr/>
      </p:nvGrpSpPr>
      <p:grpSpPr>
        <a:xfrm>
          <a:off x="0" y="0"/>
          <a:ext cx="0" cy="0"/>
          <a:chOff x="0" y="0"/>
          <a:chExt cx="0" cy="0"/>
        </a:xfrm>
      </p:grpSpPr>
      <p:sp>
        <p:nvSpPr>
          <p:cNvPr id="83" name="Google Shape;83;p21"/>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1"/>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1"/>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21"/>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22"/>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2"/>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2"/>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2" name="Shape 92"/>
        <p:cNvGrpSpPr/>
        <p:nvPr/>
      </p:nvGrpSpPr>
      <p:grpSpPr>
        <a:xfrm>
          <a:off x="0" y="0"/>
          <a:ext cx="0" cy="0"/>
          <a:chOff x="0" y="0"/>
          <a:chExt cx="0" cy="0"/>
        </a:xfrm>
      </p:grpSpPr>
      <p:sp>
        <p:nvSpPr>
          <p:cNvPr id="93" name="Google Shape;93;p23"/>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3"/>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3"/>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7" name="Shape 97"/>
        <p:cNvGrpSpPr/>
        <p:nvPr/>
      </p:nvGrpSpPr>
      <p:grpSpPr>
        <a:xfrm>
          <a:off x="0" y="0"/>
          <a:ext cx="0" cy="0"/>
          <a:chOff x="0" y="0"/>
          <a:chExt cx="0" cy="0"/>
        </a:xfrm>
      </p:grpSpPr>
      <p:sp>
        <p:nvSpPr>
          <p:cNvPr id="98" name="Google Shape;98;p24"/>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4"/>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4"/>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5"/>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5"/>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5"/>
          <p:cNvSpPr txBox="1"/>
          <p:nvPr>
            <p:ph idx="4"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7" name="Shape 107"/>
        <p:cNvGrpSpPr/>
        <p:nvPr/>
      </p:nvGrpSpPr>
      <p:grpSpPr>
        <a:xfrm>
          <a:off x="0" y="0"/>
          <a:ext cx="0" cy="0"/>
          <a:chOff x="0" y="0"/>
          <a:chExt cx="0" cy="0"/>
        </a:xfrm>
      </p:grpSpPr>
      <p:sp>
        <p:nvSpPr>
          <p:cNvPr id="108" name="Google Shape;108;p26"/>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6"/>
          <p:cNvSpPr txBox="1"/>
          <p:nvPr>
            <p:ph idx="1" type="body"/>
          </p:nvPr>
        </p:nvSpPr>
        <p:spPr>
          <a:xfrm>
            <a:off x="45720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2" type="body"/>
          </p:nvPr>
        </p:nvSpPr>
        <p:spPr>
          <a:xfrm>
            <a:off x="323964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3" type="body"/>
          </p:nvPr>
        </p:nvSpPr>
        <p:spPr>
          <a:xfrm>
            <a:off x="602208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4" type="body"/>
          </p:nvPr>
        </p:nvSpPr>
        <p:spPr>
          <a:xfrm>
            <a:off x="45720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6"/>
          <p:cNvSpPr txBox="1"/>
          <p:nvPr>
            <p:ph idx="5" type="body"/>
          </p:nvPr>
        </p:nvSpPr>
        <p:spPr>
          <a:xfrm>
            <a:off x="323964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6"/>
          <p:cNvSpPr txBox="1"/>
          <p:nvPr>
            <p:ph idx="6" type="body"/>
          </p:nvPr>
        </p:nvSpPr>
        <p:spPr>
          <a:xfrm>
            <a:off x="602208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9" name="Shape 11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20" name="Shape 120"/>
        <p:cNvGrpSpPr/>
        <p:nvPr/>
      </p:nvGrpSpPr>
      <p:grpSpPr>
        <a:xfrm>
          <a:off x="0" y="0"/>
          <a:ext cx="0" cy="0"/>
          <a:chOff x="0" y="0"/>
          <a:chExt cx="0" cy="0"/>
        </a:xfrm>
      </p:grpSpPr>
      <p:sp>
        <p:nvSpPr>
          <p:cNvPr id="121" name="Google Shape;121;p29"/>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9"/>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3" name="Shape 123"/>
        <p:cNvGrpSpPr/>
        <p:nvPr/>
      </p:nvGrpSpPr>
      <p:grpSpPr>
        <a:xfrm>
          <a:off x="0" y="0"/>
          <a:ext cx="0" cy="0"/>
          <a:chOff x="0" y="0"/>
          <a:chExt cx="0" cy="0"/>
        </a:xfrm>
      </p:grpSpPr>
      <p:sp>
        <p:nvSpPr>
          <p:cNvPr id="124" name="Google Shape;124;p30"/>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0"/>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26" name="Shape 126"/>
        <p:cNvGrpSpPr/>
        <p:nvPr/>
      </p:nvGrpSpPr>
      <p:grpSpPr>
        <a:xfrm>
          <a:off x="0" y="0"/>
          <a:ext cx="0" cy="0"/>
          <a:chOff x="0" y="0"/>
          <a:chExt cx="0" cy="0"/>
        </a:xfrm>
      </p:grpSpPr>
      <p:sp>
        <p:nvSpPr>
          <p:cNvPr id="127" name="Google Shape;127;p31"/>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1"/>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31"/>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0" name="Shape 130"/>
        <p:cNvGrpSpPr/>
        <p:nvPr/>
      </p:nvGrpSpPr>
      <p:grpSpPr>
        <a:xfrm>
          <a:off x="0" y="0"/>
          <a:ext cx="0" cy="0"/>
          <a:chOff x="0" y="0"/>
          <a:chExt cx="0" cy="0"/>
        </a:xfrm>
      </p:grpSpPr>
      <p:sp>
        <p:nvSpPr>
          <p:cNvPr id="131" name="Google Shape;131;p32"/>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32" name="Shape 132"/>
        <p:cNvGrpSpPr/>
        <p:nvPr/>
      </p:nvGrpSpPr>
      <p:grpSpPr>
        <a:xfrm>
          <a:off x="0" y="0"/>
          <a:ext cx="0" cy="0"/>
          <a:chOff x="0" y="0"/>
          <a:chExt cx="0" cy="0"/>
        </a:xfrm>
      </p:grpSpPr>
      <p:sp>
        <p:nvSpPr>
          <p:cNvPr id="133" name="Google Shape;133;p33"/>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34" name="Shape 134"/>
        <p:cNvGrpSpPr/>
        <p:nvPr/>
      </p:nvGrpSpPr>
      <p:grpSpPr>
        <a:xfrm>
          <a:off x="0" y="0"/>
          <a:ext cx="0" cy="0"/>
          <a:chOff x="0" y="0"/>
          <a:chExt cx="0" cy="0"/>
        </a:xfrm>
      </p:grpSpPr>
      <p:sp>
        <p:nvSpPr>
          <p:cNvPr id="135" name="Google Shape;135;p34"/>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4"/>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4"/>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4"/>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9" name="Shape 139"/>
        <p:cNvGrpSpPr/>
        <p:nvPr/>
      </p:nvGrpSpPr>
      <p:grpSpPr>
        <a:xfrm>
          <a:off x="0" y="0"/>
          <a:ext cx="0" cy="0"/>
          <a:chOff x="0" y="0"/>
          <a:chExt cx="0" cy="0"/>
        </a:xfrm>
      </p:grpSpPr>
      <p:sp>
        <p:nvSpPr>
          <p:cNvPr id="140" name="Google Shape;140;p35"/>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5"/>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35"/>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5"/>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44" name="Shape 144"/>
        <p:cNvGrpSpPr/>
        <p:nvPr/>
      </p:nvGrpSpPr>
      <p:grpSpPr>
        <a:xfrm>
          <a:off x="0" y="0"/>
          <a:ext cx="0" cy="0"/>
          <a:chOff x="0" y="0"/>
          <a:chExt cx="0" cy="0"/>
        </a:xfrm>
      </p:grpSpPr>
      <p:sp>
        <p:nvSpPr>
          <p:cNvPr id="145" name="Google Shape;145;p36"/>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6"/>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6"/>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6"/>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9" name="Shape 149"/>
        <p:cNvGrpSpPr/>
        <p:nvPr/>
      </p:nvGrpSpPr>
      <p:grpSpPr>
        <a:xfrm>
          <a:off x="0" y="0"/>
          <a:ext cx="0" cy="0"/>
          <a:chOff x="0" y="0"/>
          <a:chExt cx="0" cy="0"/>
        </a:xfrm>
      </p:grpSpPr>
      <p:sp>
        <p:nvSpPr>
          <p:cNvPr id="150" name="Google Shape;150;p37"/>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7"/>
          <p:cNvSpPr txBox="1"/>
          <p:nvPr>
            <p:ph idx="1" type="body"/>
          </p:nvPr>
        </p:nvSpPr>
        <p:spPr>
          <a:xfrm>
            <a:off x="457200" y="160452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7"/>
          <p:cNvSpPr txBox="1"/>
          <p:nvPr>
            <p:ph idx="2"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53" name="Shape 153"/>
        <p:cNvGrpSpPr/>
        <p:nvPr/>
      </p:nvGrpSpPr>
      <p:grpSpPr>
        <a:xfrm>
          <a:off x="0" y="0"/>
          <a:ext cx="0" cy="0"/>
          <a:chOff x="0" y="0"/>
          <a:chExt cx="0" cy="0"/>
        </a:xfrm>
      </p:grpSpPr>
      <p:sp>
        <p:nvSpPr>
          <p:cNvPr id="154" name="Google Shape;154;p38"/>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8"/>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8"/>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8"/>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8"/>
          <p:cNvSpPr txBox="1"/>
          <p:nvPr>
            <p:ph idx="4"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9" name="Shape 159"/>
        <p:cNvGrpSpPr/>
        <p:nvPr/>
      </p:nvGrpSpPr>
      <p:grpSpPr>
        <a:xfrm>
          <a:off x="0" y="0"/>
          <a:ext cx="0" cy="0"/>
          <a:chOff x="0" y="0"/>
          <a:chExt cx="0" cy="0"/>
        </a:xfrm>
      </p:grpSpPr>
      <p:sp>
        <p:nvSpPr>
          <p:cNvPr id="160" name="Google Shape;160;p39"/>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9"/>
          <p:cNvSpPr txBox="1"/>
          <p:nvPr>
            <p:ph idx="1" type="body"/>
          </p:nvPr>
        </p:nvSpPr>
        <p:spPr>
          <a:xfrm>
            <a:off x="45720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2" type="body"/>
          </p:nvPr>
        </p:nvSpPr>
        <p:spPr>
          <a:xfrm>
            <a:off x="323964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9"/>
          <p:cNvSpPr txBox="1"/>
          <p:nvPr>
            <p:ph idx="3" type="body"/>
          </p:nvPr>
        </p:nvSpPr>
        <p:spPr>
          <a:xfrm>
            <a:off x="6022080" y="160452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9"/>
          <p:cNvSpPr txBox="1"/>
          <p:nvPr>
            <p:ph idx="4" type="body"/>
          </p:nvPr>
        </p:nvSpPr>
        <p:spPr>
          <a:xfrm>
            <a:off x="45720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9"/>
          <p:cNvSpPr txBox="1"/>
          <p:nvPr>
            <p:ph idx="5" type="body"/>
          </p:nvPr>
        </p:nvSpPr>
        <p:spPr>
          <a:xfrm>
            <a:off x="323964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9"/>
          <p:cNvSpPr txBox="1"/>
          <p:nvPr>
            <p:ph idx="6" type="body"/>
          </p:nvPr>
        </p:nvSpPr>
        <p:spPr>
          <a:xfrm>
            <a:off x="6022080" y="3682080"/>
            <a:ext cx="26496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6" name="Shape 26"/>
        <p:cNvGrpSpPr/>
        <p:nvPr/>
      </p:nvGrpSpPr>
      <p:grpSpPr>
        <a:xfrm>
          <a:off x="0" y="0"/>
          <a:ext cx="0" cy="0"/>
          <a:chOff x="0" y="0"/>
          <a:chExt cx="0" cy="0"/>
        </a:xfrm>
      </p:grpSpPr>
      <p:sp>
        <p:nvSpPr>
          <p:cNvPr id="27" name="Google Shape;27;p7"/>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8" name="Shape 28"/>
        <p:cNvGrpSpPr/>
        <p:nvPr/>
      </p:nvGrpSpPr>
      <p:grpSpPr>
        <a:xfrm>
          <a:off x="0" y="0"/>
          <a:ext cx="0" cy="0"/>
          <a:chOff x="0" y="0"/>
          <a:chExt cx="0" cy="0"/>
        </a:xfrm>
      </p:grpSpPr>
      <p:sp>
        <p:nvSpPr>
          <p:cNvPr id="29" name="Google Shape;29;p8"/>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2" type="body"/>
          </p:nvPr>
        </p:nvSpPr>
        <p:spPr>
          <a:xfrm>
            <a:off x="467424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8"/>
          <p:cNvSpPr txBox="1"/>
          <p:nvPr>
            <p:ph idx="3" type="body"/>
          </p:nvPr>
        </p:nvSpPr>
        <p:spPr>
          <a:xfrm>
            <a:off x="45720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
          <p:cNvSpPr txBox="1"/>
          <p:nvPr>
            <p:ph idx="1" type="body"/>
          </p:nvPr>
        </p:nvSpPr>
        <p:spPr>
          <a:xfrm>
            <a:off x="457200" y="1604520"/>
            <a:ext cx="4015800" cy="397728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9"/>
          <p:cNvSpPr txBox="1"/>
          <p:nvPr>
            <p:ph idx="3" type="body"/>
          </p:nvPr>
        </p:nvSpPr>
        <p:spPr>
          <a:xfrm>
            <a:off x="4674240" y="368208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8" name="Shape 38"/>
        <p:cNvGrpSpPr/>
        <p:nvPr/>
      </p:nvGrpSpPr>
      <p:grpSpPr>
        <a:xfrm>
          <a:off x="0" y="0"/>
          <a:ext cx="0" cy="0"/>
          <a:chOff x="0" y="0"/>
          <a:chExt cx="0" cy="0"/>
        </a:xfrm>
      </p:grpSpPr>
      <p:sp>
        <p:nvSpPr>
          <p:cNvPr id="39" name="Google Shape;39;p10"/>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txBox="1"/>
          <p:nvPr>
            <p:ph idx="1" type="body"/>
          </p:nvPr>
        </p:nvSpPr>
        <p:spPr>
          <a:xfrm>
            <a:off x="45720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2" type="body"/>
          </p:nvPr>
        </p:nvSpPr>
        <p:spPr>
          <a:xfrm>
            <a:off x="4674240" y="1604520"/>
            <a:ext cx="401580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0"/>
          <p:cNvSpPr txBox="1"/>
          <p:nvPr>
            <p:ph idx="3" type="body"/>
          </p:nvPr>
        </p:nvSpPr>
        <p:spPr>
          <a:xfrm>
            <a:off x="457200" y="3682080"/>
            <a:ext cx="8229240" cy="189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3.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9" name="Shape 9"/>
        <p:cNvGrpSpPr/>
        <p:nvPr/>
      </p:nvGrpSpPr>
      <p:grpSpPr>
        <a:xfrm>
          <a:off x="0" y="0"/>
          <a:ext cx="0" cy="0"/>
          <a:chOff x="0" y="0"/>
          <a:chExt cx="0" cy="0"/>
        </a:xfrm>
      </p:grpSpPr>
      <p:sp>
        <p:nvSpPr>
          <p:cNvPr id="10" name="Google Shape;10;p1"/>
          <p:cNvSpPr/>
          <p:nvPr/>
        </p:nvSpPr>
        <p:spPr>
          <a:xfrm>
            <a:off x="0" y="0"/>
            <a:ext cx="9143280" cy="6857280"/>
          </a:xfrm>
          <a:prstGeom prst="rect">
            <a:avLst/>
          </a:prstGeom>
          <a:blipFill rotWithShape="1">
            <a:blip r:embed="rId2">
              <a:alphaModFix amt="69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61" name="Shape 61"/>
        <p:cNvGrpSpPr/>
        <p:nvPr/>
      </p:nvGrpSpPr>
      <p:grpSpPr>
        <a:xfrm>
          <a:off x="0" y="0"/>
          <a:ext cx="0" cy="0"/>
          <a:chOff x="0" y="0"/>
          <a:chExt cx="0" cy="0"/>
        </a:xfrm>
      </p:grpSpPr>
      <p:sp>
        <p:nvSpPr>
          <p:cNvPr id="62" name="Google Shape;62;p14"/>
          <p:cNvSpPr/>
          <p:nvPr/>
        </p:nvSpPr>
        <p:spPr>
          <a:xfrm>
            <a:off x="0" y="0"/>
            <a:ext cx="9143280" cy="6857280"/>
          </a:xfrm>
          <a:prstGeom prst="rect">
            <a:avLst/>
          </a:prstGeom>
          <a:blipFill rotWithShape="1">
            <a:blip r:embed="rId2">
              <a:alphaModFix amt="69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457200" y="274680"/>
            <a:ext cx="8228880" cy="114228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4"/>
          <p:cNvSpPr txBox="1"/>
          <p:nvPr>
            <p:ph idx="1" type="body"/>
          </p:nvPr>
        </p:nvSpPr>
        <p:spPr>
          <a:xfrm>
            <a:off x="457200" y="1600200"/>
            <a:ext cx="1969920" cy="2158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5" name="Google Shape;65;p14"/>
          <p:cNvSpPr txBox="1"/>
          <p:nvPr>
            <p:ph idx="2" type="body"/>
          </p:nvPr>
        </p:nvSpPr>
        <p:spPr>
          <a:xfrm>
            <a:off x="457200" y="3964320"/>
            <a:ext cx="1969920" cy="2158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6" name="Google Shape;66;p14"/>
          <p:cNvSpPr txBox="1"/>
          <p:nvPr>
            <p:ph idx="3" type="body"/>
          </p:nvPr>
        </p:nvSpPr>
        <p:spPr>
          <a:xfrm>
            <a:off x="2526480" y="1600200"/>
            <a:ext cx="1969920" cy="4525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15" name="Shape 115"/>
        <p:cNvGrpSpPr/>
        <p:nvPr/>
      </p:nvGrpSpPr>
      <p:grpSpPr>
        <a:xfrm>
          <a:off x="0" y="0"/>
          <a:ext cx="0" cy="0"/>
          <a:chOff x="0" y="0"/>
          <a:chExt cx="0" cy="0"/>
        </a:xfrm>
      </p:grpSpPr>
      <p:sp>
        <p:nvSpPr>
          <p:cNvPr id="116" name="Google Shape;116;p27"/>
          <p:cNvSpPr/>
          <p:nvPr/>
        </p:nvSpPr>
        <p:spPr>
          <a:xfrm>
            <a:off x="0" y="0"/>
            <a:ext cx="9143280" cy="6857280"/>
          </a:xfrm>
          <a:prstGeom prst="rect">
            <a:avLst/>
          </a:prstGeom>
          <a:blipFill rotWithShape="1">
            <a:blip r:embed="rId2">
              <a:alphaModFix amt="69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ph type="title"/>
          </p:nvPr>
        </p:nvSpPr>
        <p:spPr>
          <a:xfrm>
            <a:off x="457200" y="273600"/>
            <a:ext cx="8229240" cy="11448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8" name="Google Shape;118;p27"/>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40"/>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3" name="Google Shape;173;p40"/>
          <p:cNvSpPr txBox="1"/>
          <p:nvPr>
            <p:ph idx="1" type="subTitle"/>
          </p:nvPr>
        </p:nvSpPr>
        <p:spPr>
          <a:xfrm>
            <a:off x="457200" y="1604520"/>
            <a:ext cx="82293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74" name="Google Shape;174;p4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9"/>
          <p:cNvSpPr/>
          <p:nvPr/>
        </p:nvSpPr>
        <p:spPr>
          <a:xfrm>
            <a:off x="457200" y="8568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Cave of the Tobiads</a:t>
            </a:r>
            <a:endParaRPr b="0" sz="5400" strike="noStrike">
              <a:latin typeface="Arial"/>
              <a:ea typeface="Arial"/>
              <a:cs typeface="Arial"/>
              <a:sym typeface="Arial"/>
            </a:endParaRPr>
          </a:p>
        </p:txBody>
      </p:sp>
      <p:pic>
        <p:nvPicPr>
          <p:cNvPr id="254" name="Google Shape;254;p49"/>
          <p:cNvPicPr preferRelativeResize="0"/>
          <p:nvPr/>
        </p:nvPicPr>
        <p:blipFill rotWithShape="1">
          <a:blip r:embed="rId3">
            <a:alphaModFix/>
          </a:blip>
          <a:srcRect b="0" l="0" r="0" t="0"/>
          <a:stretch/>
        </p:blipFill>
        <p:spPr>
          <a:xfrm>
            <a:off x="1645920" y="1228680"/>
            <a:ext cx="5606640" cy="3055320"/>
          </a:xfrm>
          <a:prstGeom prst="rect">
            <a:avLst/>
          </a:prstGeom>
          <a:noFill/>
          <a:ln>
            <a:noFill/>
          </a:ln>
        </p:spPr>
      </p:pic>
      <p:sp>
        <p:nvSpPr>
          <p:cNvPr id="255" name="Google Shape;255;p49"/>
          <p:cNvSpPr/>
          <p:nvPr/>
        </p:nvSpPr>
        <p:spPr>
          <a:xfrm>
            <a:off x="457200" y="4427640"/>
            <a:ext cx="8352000" cy="2010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Piercing the limestone cliffs north of Qasr al-Abd are caves that, according to Josephus, were used by Hyrcanus for entertaining, as well as security. Two of the caves were carved with recessed doorways, beside which the family’s name (TOBYH) was written in late paleo-Hebrew script. Rosenberg believes the caves may have also been used to inter the family’s dead before the bones were finally deposited in sarcophagi resting inside the mausoleum.</a:t>
            </a:r>
            <a:endParaRPr b="0" sz="1800" strike="noStrike">
              <a:latin typeface="Arial"/>
              <a:ea typeface="Arial"/>
              <a:cs typeface="Arial"/>
              <a:sym typeface="Arial"/>
            </a:endParaRPr>
          </a:p>
        </p:txBody>
      </p:sp>
      <p:sp>
        <p:nvSpPr>
          <p:cNvPr id="256" name="Google Shape;256;p49"/>
          <p:cNvSpPr/>
          <p:nvPr/>
        </p:nvSpPr>
        <p:spPr>
          <a:xfrm>
            <a:off x="1920240" y="6217920"/>
            <a:ext cx="5151600" cy="5155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Book Antiqua"/>
                <a:ea typeface="Book Antiqua"/>
                <a:cs typeface="Book Antiqua"/>
                <a:sym typeface="Book Antiqua"/>
              </a:rPr>
              <a:t>Biblical Archaeology Review 38:3, May/June 2012</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“Castle of the Slave”—Mystery Solved</a:t>
            </a:r>
            <a:endParaRPr b="0" sz="1400"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50"/>
          <p:cNvSpPr/>
          <p:nvPr/>
        </p:nvSpPr>
        <p:spPr>
          <a:xfrm>
            <a:off x="457200" y="274680"/>
            <a:ext cx="8228880" cy="8748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Arial"/>
                <a:ea typeface="Arial"/>
                <a:cs typeface="Arial"/>
                <a:sym typeface="Arial"/>
              </a:rPr>
              <a:t>Nehemiah’s Wall</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5th BC</a:t>
            </a:r>
            <a:endParaRPr b="0" sz="4400" strike="noStrike">
              <a:latin typeface="Arial"/>
              <a:ea typeface="Arial"/>
              <a:cs typeface="Arial"/>
              <a:sym typeface="Arial"/>
            </a:endParaRPr>
          </a:p>
        </p:txBody>
      </p:sp>
      <p:sp>
        <p:nvSpPr>
          <p:cNvPr id="262" name="Google Shape;262;p50"/>
          <p:cNvSpPr/>
          <p:nvPr/>
        </p:nvSpPr>
        <p:spPr>
          <a:xfrm>
            <a:off x="4929480" y="1371600"/>
            <a:ext cx="3940200" cy="5451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Once the Northern Tower had been dismantled for restoration, Mazar and her team were able to excavate beneath it. There they found strata rich with pottery and two dog burials—a practice that dates to the Persian period in Israel (538–332 B.C.E.). They did not find any jar handles stamped with the Persian provincial name “Yehud,” however, which became common in the second half of the fifth century. </a:t>
            </a:r>
            <a:endParaRPr b="0" sz="1800" strike="noStrike">
              <a:latin typeface="Arial"/>
              <a:ea typeface="Arial"/>
              <a:cs typeface="Arial"/>
              <a:sym typeface="Arial"/>
            </a:endParaRPr>
          </a:p>
        </p:txBody>
      </p:sp>
      <p:pic>
        <p:nvPicPr>
          <p:cNvPr id="263" name="Google Shape;263;p50"/>
          <p:cNvPicPr preferRelativeResize="0"/>
          <p:nvPr/>
        </p:nvPicPr>
        <p:blipFill rotWithShape="1">
          <a:blip r:embed="rId3">
            <a:alphaModFix/>
          </a:blip>
          <a:srcRect b="0" l="0" r="0" t="0"/>
          <a:stretch/>
        </p:blipFill>
        <p:spPr>
          <a:xfrm>
            <a:off x="365760" y="1411200"/>
            <a:ext cx="4458600" cy="3343680"/>
          </a:xfrm>
          <a:prstGeom prst="rect">
            <a:avLst/>
          </a:prstGeom>
          <a:noFill/>
          <a:ln>
            <a:noFill/>
          </a:ln>
        </p:spPr>
      </p:pic>
      <p:sp>
        <p:nvSpPr>
          <p:cNvPr id="264" name="Google Shape;264;p50"/>
          <p:cNvSpPr txBox="1"/>
          <p:nvPr/>
        </p:nvSpPr>
        <p:spPr>
          <a:xfrm>
            <a:off x="365760" y="4904280"/>
            <a:ext cx="8412480" cy="1152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Based on the styles of the pottery assemblage, the dog burials and the lack of “Yehud” stamps, Mazar dates the construction of the tower to the mid-fifth century B.C.E.—right around the time the Bible says that Nehemiah rebuilt the walls of Jerusalem, in 445 B.C.E.</a:t>
            </a:r>
            <a:endParaRPr b="0" sz="1800" strike="noStrike">
              <a:latin typeface="Arial"/>
              <a:ea typeface="Arial"/>
              <a:cs typeface="Arial"/>
              <a:sym typeface="Arial"/>
            </a:endParaRPr>
          </a:p>
        </p:txBody>
      </p:sp>
      <p:sp>
        <p:nvSpPr>
          <p:cNvPr id="265" name="Google Shape;265;p50"/>
          <p:cNvSpPr txBox="1"/>
          <p:nvPr/>
        </p:nvSpPr>
        <p:spPr>
          <a:xfrm>
            <a:off x="1828800" y="6073920"/>
            <a:ext cx="6109200" cy="1241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600" strike="noStrike">
                <a:solidFill>
                  <a:srgbClr val="000000"/>
                </a:solidFill>
                <a:latin typeface="Arial"/>
                <a:ea typeface="Arial"/>
                <a:cs typeface="Arial"/>
                <a:sym typeface="Arial"/>
              </a:rPr>
              <a:t>Biblical Archaeology Review 35:2, March/April 2009</a:t>
            </a:r>
            <a:endParaRPr b="0" sz="1600" strike="noStrike">
              <a:latin typeface="Arial"/>
              <a:ea typeface="Arial"/>
              <a:cs typeface="Arial"/>
              <a:sym typeface="Arial"/>
            </a:endParaRPr>
          </a:p>
          <a:p>
            <a:pPr indent="0" lvl="0" marL="0" marR="0" rtl="0" algn="ctr">
              <a:spcBef>
                <a:spcPts val="145"/>
              </a:spcBef>
              <a:spcAft>
                <a:spcPts val="0"/>
              </a:spcAft>
              <a:buNone/>
            </a:pPr>
            <a:r>
              <a:rPr b="0" lang="en-US" sz="1600" strike="noStrike">
                <a:solidFill>
                  <a:srgbClr val="CC5E28"/>
                </a:solidFill>
                <a:latin typeface="Arial"/>
                <a:ea typeface="Arial"/>
                <a:cs typeface="Arial"/>
                <a:sym typeface="Arial"/>
              </a:rPr>
              <a:t>The Wall That Nehemiah Built</a:t>
            </a:r>
            <a:endParaRPr b="0" sz="1600" strike="noStrike">
              <a:latin typeface="Arial"/>
              <a:ea typeface="Arial"/>
              <a:cs typeface="Arial"/>
              <a:sym typeface="Arial"/>
            </a:endParaRPr>
          </a:p>
          <a:p>
            <a:pPr indent="0" lvl="0" marL="0" marR="0" rtl="0" algn="ctr">
              <a:spcBef>
                <a:spcPts val="145"/>
              </a:spcBef>
              <a:spcAft>
                <a:spcPts val="0"/>
              </a:spcAft>
              <a:buNone/>
            </a:pPr>
            <a:r>
              <a:t/>
            </a:r>
            <a:endParaRPr b="0" sz="16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1"/>
          <p:cNvSpPr/>
          <p:nvPr/>
        </p:nvSpPr>
        <p:spPr>
          <a:xfrm>
            <a:off x="457200" y="37044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Nehemiah Rebuilds the Walls of Jerusalem</a:t>
            </a:r>
            <a:endParaRPr b="0" sz="4400" strike="noStrike">
              <a:latin typeface="Arial"/>
              <a:ea typeface="Arial"/>
              <a:cs typeface="Arial"/>
              <a:sym typeface="Arial"/>
            </a:endParaRPr>
          </a:p>
        </p:txBody>
      </p:sp>
      <p:sp>
        <p:nvSpPr>
          <p:cNvPr id="272" name="Google Shape;272;p51"/>
          <p:cNvSpPr/>
          <p:nvPr/>
        </p:nvSpPr>
        <p:spPr>
          <a:xfrm>
            <a:off x="640080" y="1737360"/>
            <a:ext cx="7955280" cy="2100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solidFill>
                  <a:srgbClr val="000000"/>
                </a:solidFill>
                <a:latin typeface="Arial"/>
                <a:ea typeface="Arial"/>
                <a:cs typeface="Arial"/>
                <a:sym typeface="Arial"/>
              </a:rPr>
              <a:t>The City of David is the most ancient part of Jerusalem. It has been built and rebuilt countless times through the ages. This reconstruction drawing shows the close relationship of the different structures at the top of the eastern slope: the Stepped Stone Structure supported King David’s palace; Wall 20 of the palace actually joins the Stepped Stone Structure. The Northern Tower and adjoining Wall 27 (Nehemiah’s wall) were built on top of this complex by the returning exiles after it had been destroyed by the Babylonians.</a:t>
            </a:r>
            <a:endParaRPr b="0" sz="1600" strike="noStrike">
              <a:latin typeface="Arial"/>
              <a:ea typeface="Arial"/>
              <a:cs typeface="Arial"/>
              <a:sym typeface="Arial"/>
            </a:endParaRPr>
          </a:p>
        </p:txBody>
      </p:sp>
      <p:pic>
        <p:nvPicPr>
          <p:cNvPr id="273" name="Google Shape;273;p51"/>
          <p:cNvPicPr preferRelativeResize="0"/>
          <p:nvPr/>
        </p:nvPicPr>
        <p:blipFill rotWithShape="1">
          <a:blip r:embed="rId3">
            <a:alphaModFix/>
          </a:blip>
          <a:srcRect b="0" l="0" r="0" t="0"/>
          <a:stretch/>
        </p:blipFill>
        <p:spPr>
          <a:xfrm>
            <a:off x="716400" y="3587400"/>
            <a:ext cx="4083480" cy="2721960"/>
          </a:xfrm>
          <a:prstGeom prst="rect">
            <a:avLst/>
          </a:prstGeom>
          <a:noFill/>
          <a:ln>
            <a:noFill/>
          </a:ln>
        </p:spPr>
      </p:pic>
      <p:pic>
        <p:nvPicPr>
          <p:cNvPr id="274" name="Google Shape;274;p51"/>
          <p:cNvPicPr preferRelativeResize="0"/>
          <p:nvPr/>
        </p:nvPicPr>
        <p:blipFill rotWithShape="1">
          <a:blip r:embed="rId4">
            <a:alphaModFix/>
          </a:blip>
          <a:srcRect b="0" l="0" r="0" t="0"/>
          <a:stretch/>
        </p:blipFill>
        <p:spPr>
          <a:xfrm>
            <a:off x="4304880" y="3601440"/>
            <a:ext cx="4199040" cy="2721960"/>
          </a:xfrm>
          <a:prstGeom prst="rect">
            <a:avLst/>
          </a:prstGeom>
          <a:noFill/>
          <a:ln>
            <a:noFill/>
          </a:ln>
        </p:spPr>
      </p:pic>
      <p:sp>
        <p:nvSpPr>
          <p:cNvPr id="275" name="Google Shape;275;p51"/>
          <p:cNvSpPr txBox="1"/>
          <p:nvPr/>
        </p:nvSpPr>
        <p:spPr>
          <a:xfrm>
            <a:off x="1754640" y="6309360"/>
            <a:ext cx="6109200" cy="1241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600" strike="noStrike">
                <a:solidFill>
                  <a:srgbClr val="000000"/>
                </a:solidFill>
                <a:latin typeface="Arial"/>
                <a:ea typeface="Arial"/>
                <a:cs typeface="Arial"/>
                <a:sym typeface="Arial"/>
              </a:rPr>
              <a:t>Biblical Archaeology Review 35:2, March/April 2009</a:t>
            </a:r>
            <a:endParaRPr b="0" sz="1600" strike="noStrike">
              <a:latin typeface="Arial"/>
              <a:ea typeface="Arial"/>
              <a:cs typeface="Arial"/>
              <a:sym typeface="Arial"/>
            </a:endParaRPr>
          </a:p>
          <a:p>
            <a:pPr indent="0" lvl="0" marL="0" marR="0" rtl="0" algn="ctr">
              <a:spcBef>
                <a:spcPts val="145"/>
              </a:spcBef>
              <a:spcAft>
                <a:spcPts val="0"/>
              </a:spcAft>
              <a:buNone/>
            </a:pPr>
            <a:r>
              <a:rPr b="0" lang="en-US" sz="1600" strike="noStrike">
                <a:solidFill>
                  <a:srgbClr val="CC5E28"/>
                </a:solidFill>
                <a:latin typeface="Arial"/>
                <a:ea typeface="Arial"/>
                <a:cs typeface="Arial"/>
                <a:sym typeface="Arial"/>
              </a:rPr>
              <a:t>The Wall That Nehemiah Built</a:t>
            </a:r>
            <a:endParaRPr b="0" sz="1600" strike="noStrike">
              <a:latin typeface="Arial"/>
              <a:ea typeface="Arial"/>
              <a:cs typeface="Arial"/>
              <a:sym typeface="Arial"/>
            </a:endParaRPr>
          </a:p>
          <a:p>
            <a:pPr indent="0" lvl="0" marL="0" marR="0" rtl="0" algn="ctr">
              <a:spcBef>
                <a:spcPts val="145"/>
              </a:spcBef>
              <a:spcAft>
                <a:spcPts val="0"/>
              </a:spcAft>
              <a:buNone/>
            </a:pPr>
            <a:r>
              <a:t/>
            </a:r>
            <a:endParaRPr b="0" sz="1600"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52"/>
          <p:cNvSpPr/>
          <p:nvPr/>
        </p:nvSpPr>
        <p:spPr>
          <a:xfrm>
            <a:off x="457200" y="443160"/>
            <a:ext cx="8595360" cy="114228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000" strike="noStrike">
                <a:solidFill>
                  <a:srgbClr val="046380"/>
                </a:solidFill>
                <a:latin typeface="Arial"/>
                <a:ea typeface="Arial"/>
                <a:cs typeface="Arial"/>
                <a:sym typeface="Arial"/>
              </a:rPr>
              <a:t>Silver Coin From Judea “Yehud”  </a:t>
            </a:r>
            <a:endParaRPr b="0" sz="4000" strike="noStrike">
              <a:latin typeface="Arial"/>
              <a:ea typeface="Arial"/>
              <a:cs typeface="Arial"/>
              <a:sym typeface="Arial"/>
            </a:endParaRPr>
          </a:p>
        </p:txBody>
      </p:sp>
      <p:sp>
        <p:nvSpPr>
          <p:cNvPr id="281" name="Google Shape;281;p52"/>
          <p:cNvSpPr txBox="1"/>
          <p:nvPr/>
        </p:nvSpPr>
        <p:spPr>
          <a:xfrm>
            <a:off x="5381280" y="2531520"/>
            <a:ext cx="3291840" cy="1241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600" strike="noStrike">
                <a:solidFill>
                  <a:srgbClr val="000000"/>
                </a:solidFill>
                <a:latin typeface="Arial"/>
                <a:ea typeface="Arial"/>
                <a:cs typeface="Arial"/>
                <a:sym typeface="Arial"/>
              </a:rPr>
              <a:t>Biblical Archaeology Review 4:1, March 1978</a:t>
            </a:r>
            <a:endParaRPr b="0" sz="1600" strike="noStrike">
              <a:latin typeface="Arial"/>
              <a:ea typeface="Arial"/>
              <a:cs typeface="Arial"/>
              <a:sym typeface="Arial"/>
            </a:endParaRPr>
          </a:p>
          <a:p>
            <a:pPr indent="0" lvl="0" marL="0" marR="0" rtl="0" algn="ctr">
              <a:spcBef>
                <a:spcPts val="145"/>
              </a:spcBef>
              <a:spcAft>
                <a:spcPts val="0"/>
              </a:spcAft>
              <a:buNone/>
            </a:pPr>
            <a:r>
              <a:rPr b="0" lang="en-US" sz="1600" strike="noStrike">
                <a:solidFill>
                  <a:srgbClr val="CC5E28"/>
                </a:solidFill>
                <a:latin typeface="Arial"/>
                <a:ea typeface="Arial"/>
                <a:cs typeface="Arial"/>
                <a:sym typeface="Arial"/>
              </a:rPr>
              <a:t>The Holy Land in Coins</a:t>
            </a:r>
            <a:endParaRPr b="0" sz="1600" strike="noStrike">
              <a:latin typeface="Arial"/>
              <a:ea typeface="Arial"/>
              <a:cs typeface="Arial"/>
              <a:sym typeface="Arial"/>
            </a:endParaRPr>
          </a:p>
        </p:txBody>
      </p:sp>
      <p:pic>
        <p:nvPicPr>
          <p:cNvPr id="282" name="Google Shape;282;p52"/>
          <p:cNvPicPr preferRelativeResize="0"/>
          <p:nvPr/>
        </p:nvPicPr>
        <p:blipFill rotWithShape="1">
          <a:blip r:embed="rId3">
            <a:alphaModFix/>
          </a:blip>
          <a:srcRect b="0" l="0" r="0" t="0"/>
          <a:stretch/>
        </p:blipFill>
        <p:spPr>
          <a:xfrm>
            <a:off x="640080" y="1463040"/>
            <a:ext cx="4297680" cy="3104640"/>
          </a:xfrm>
          <a:prstGeom prst="rect">
            <a:avLst/>
          </a:prstGeom>
          <a:noFill/>
          <a:ln>
            <a:noFill/>
          </a:ln>
        </p:spPr>
      </p:pic>
      <p:sp>
        <p:nvSpPr>
          <p:cNvPr id="283" name="Google Shape;283;p52"/>
          <p:cNvSpPr txBox="1"/>
          <p:nvPr/>
        </p:nvSpPr>
        <p:spPr>
          <a:xfrm>
            <a:off x="731520" y="4572000"/>
            <a:ext cx="7772400" cy="2038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200" strike="noStrike">
                <a:latin typeface="Arial"/>
                <a:ea typeface="Arial"/>
                <a:cs typeface="Arial"/>
                <a:sym typeface="Arial"/>
              </a:rPr>
              <a:t>A silver drachma struck in Judaea during the period in the 4th century B.C. when Persia controlled Palestine. The coin bears the Aramaic inscription Yehud, the name of the Persian satrapy of Judaea. The design imitates an Athenian coin. It shows a god seated on a winged chariot and holding in his left hand a falcon.</a:t>
            </a:r>
            <a:endParaRPr b="0" sz="22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41"/>
          <p:cNvSpPr txBox="1"/>
          <p:nvPr>
            <p:ph type="title"/>
          </p:nvPr>
        </p:nvSpPr>
        <p:spPr>
          <a:xfrm>
            <a:off x="457200" y="273600"/>
            <a:ext cx="82293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1" name="Google Shape;181;p41"/>
          <p:cNvSpPr txBox="1"/>
          <p:nvPr>
            <p:ph idx="1" type="subTitle"/>
          </p:nvPr>
        </p:nvSpPr>
        <p:spPr>
          <a:xfrm>
            <a:off x="457200" y="1604520"/>
            <a:ext cx="82293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82" name="Google Shape;182;p41"/>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42"/>
          <p:cNvSpPr/>
          <p:nvPr/>
        </p:nvSpPr>
        <p:spPr>
          <a:xfrm>
            <a:off x="533520" y="21636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i="0" lang="en-US" sz="4400" u="none" cap="none" strike="noStrike">
                <a:solidFill>
                  <a:srgbClr val="046380"/>
                </a:solidFill>
                <a:latin typeface="Arial"/>
                <a:ea typeface="Arial"/>
                <a:cs typeface="Arial"/>
                <a:sym typeface="Arial"/>
              </a:rPr>
              <a:t>Nabonidus Cylinder</a:t>
            </a:r>
            <a:endParaRPr b="0" i="0" sz="4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555 BC – 540 BC</a:t>
            </a:r>
            <a:endParaRPr b="0" i="0" sz="4400" u="none" cap="none" strike="noStrike">
              <a:latin typeface="Arial"/>
              <a:ea typeface="Arial"/>
              <a:cs typeface="Arial"/>
              <a:sym typeface="Arial"/>
            </a:endParaRPr>
          </a:p>
        </p:txBody>
      </p:sp>
      <p:sp>
        <p:nvSpPr>
          <p:cNvPr id="189" name="Google Shape;189;p42"/>
          <p:cNvSpPr/>
          <p:nvPr/>
        </p:nvSpPr>
        <p:spPr>
          <a:xfrm>
            <a:off x="6217920" y="2011680"/>
            <a:ext cx="2559960" cy="2742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Belshazzar and his father Nabonidus are named on this clay cylinder found at Babylon. King Cyrus of Persia, who conquered Babylon in 539 B.C., describes a morally bankrupt Belshazzar.</a:t>
            </a:r>
            <a:endParaRPr b="0" i="0" sz="1600" u="none" cap="none" strike="noStrike">
              <a:latin typeface="Arial"/>
              <a:ea typeface="Arial"/>
              <a:cs typeface="Arial"/>
              <a:sym typeface="Arial"/>
            </a:endParaRPr>
          </a:p>
        </p:txBody>
      </p:sp>
      <p:sp>
        <p:nvSpPr>
          <p:cNvPr id="190" name="Google Shape;190;p42"/>
          <p:cNvSpPr/>
          <p:nvPr/>
        </p:nvSpPr>
        <p:spPr>
          <a:xfrm>
            <a:off x="1714680" y="6309360"/>
            <a:ext cx="5600160" cy="616680"/>
          </a:xfrm>
          <a:prstGeom prst="rect">
            <a:avLst/>
          </a:prstGeom>
          <a:noFill/>
          <a:ln>
            <a:noFill/>
          </a:ln>
        </p:spPr>
        <p:txBody>
          <a:bodyPr anchorCtr="0" anchor="t" bIns="45000" lIns="90000" spcFirstLastPara="1" rIns="90000" wrap="square" tIns="45000">
            <a:noAutofit/>
          </a:bodyPr>
          <a:lstStyle/>
          <a:p>
            <a:pPr indent="0" lvl="0" marL="0" marR="0" rtl="0" algn="ctr">
              <a:lnSpc>
                <a:spcPct val="8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11:3, May/June 1985</a:t>
            </a:r>
            <a:endParaRPr b="0" i="0" sz="1600" u="none" cap="none" strike="noStrike">
              <a:latin typeface="Arial"/>
              <a:ea typeface="Arial"/>
              <a:cs typeface="Arial"/>
              <a:sym typeface="Arial"/>
            </a:endParaRPr>
          </a:p>
          <a:p>
            <a:pPr indent="0" lvl="0" marL="0" marR="0" rtl="0" algn="ctr">
              <a:lnSpc>
                <a:spcPct val="80000"/>
              </a:lnSpc>
              <a:spcBef>
                <a:spcPts val="0"/>
              </a:spcBef>
              <a:spcAft>
                <a:spcPts val="0"/>
              </a:spcAft>
              <a:buNone/>
            </a:pPr>
            <a:r>
              <a:rPr b="0" i="0" lang="en-US" sz="1600" u="none" cap="none" strike="noStrike">
                <a:solidFill>
                  <a:srgbClr val="CC5E28"/>
                </a:solidFill>
                <a:latin typeface="Arial"/>
                <a:ea typeface="Arial"/>
                <a:cs typeface="Arial"/>
                <a:sym typeface="Arial"/>
              </a:rPr>
              <a:t>Daniel and Belshazzar in History</a:t>
            </a:r>
            <a:endParaRPr b="0" i="0" sz="1600" u="none" cap="none" strike="noStrike">
              <a:latin typeface="Arial"/>
              <a:ea typeface="Arial"/>
              <a:cs typeface="Arial"/>
              <a:sym typeface="Arial"/>
            </a:endParaRPr>
          </a:p>
        </p:txBody>
      </p:sp>
      <p:pic>
        <p:nvPicPr>
          <p:cNvPr id="191" name="Google Shape;191;p42"/>
          <p:cNvPicPr preferRelativeResize="0"/>
          <p:nvPr/>
        </p:nvPicPr>
        <p:blipFill rotWithShape="1">
          <a:blip r:embed="rId3">
            <a:alphaModFix/>
          </a:blip>
          <a:srcRect b="0" l="0" r="0" t="0"/>
          <a:stretch/>
        </p:blipFill>
        <p:spPr>
          <a:xfrm>
            <a:off x="457200" y="1463040"/>
            <a:ext cx="5637960" cy="2971080"/>
          </a:xfrm>
          <a:prstGeom prst="rect">
            <a:avLst/>
          </a:prstGeom>
          <a:noFill/>
          <a:ln>
            <a:noFill/>
          </a:ln>
        </p:spPr>
      </p:pic>
      <p:sp>
        <p:nvSpPr>
          <p:cNvPr id="192" name="Google Shape;192;p42"/>
          <p:cNvSpPr/>
          <p:nvPr/>
        </p:nvSpPr>
        <p:spPr>
          <a:xfrm>
            <a:off x="142200" y="4434480"/>
            <a:ext cx="8635680" cy="1691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600" u="none" cap="none" strike="noStrike">
                <a:solidFill>
                  <a:srgbClr val="000000"/>
                </a:solidFill>
                <a:latin typeface="Arial"/>
                <a:ea typeface="Arial"/>
                <a:cs typeface="Arial"/>
                <a:sym typeface="Arial"/>
              </a:rPr>
              <a:t>The cuneiform characters on the nearly four-inch-long cylinder record Cyrus’s defeat of Nabonidus and his capture of Babylon. Cyrus restored the pagan gods to their sanctuaries and returned captive peoples, including the Israelites, to their homelands, all at his own expense. “I returned to these sacred cities on the other side of the Tigris, the sanctuaries of which have been ruins for a long time, the images which used to live therein and established for them permanent sanctuaries. I also gathered all their former inhabitants and returned to them their habitations.”</a:t>
            </a:r>
            <a:endParaRPr b="0" sz="16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3"/>
          <p:cNvSpPr/>
          <p:nvPr/>
        </p:nvSpPr>
        <p:spPr>
          <a:xfrm>
            <a:off x="473400" y="21744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3600" strike="noStrike">
                <a:solidFill>
                  <a:srgbClr val="046380"/>
                </a:solidFill>
                <a:latin typeface="Arial"/>
                <a:ea typeface="Arial"/>
                <a:cs typeface="Arial"/>
                <a:sym typeface="Arial"/>
              </a:rPr>
              <a:t>King Cyrus of Persia</a:t>
            </a:r>
            <a:endParaRPr b="0" sz="36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3600" strike="noStrike">
                <a:solidFill>
                  <a:srgbClr val="046380"/>
                </a:solidFill>
                <a:latin typeface="Arial"/>
                <a:ea typeface="Arial"/>
                <a:cs typeface="Arial"/>
                <a:sym typeface="Arial"/>
              </a:rPr>
              <a:t>Allows Exiled Jews to Return and Rebuilds the Temple</a:t>
            </a:r>
            <a:endParaRPr b="0" sz="3600" strike="noStrike">
              <a:latin typeface="Arial"/>
              <a:ea typeface="Arial"/>
              <a:cs typeface="Arial"/>
              <a:sym typeface="Arial"/>
            </a:endParaRPr>
          </a:p>
        </p:txBody>
      </p:sp>
      <p:sp>
        <p:nvSpPr>
          <p:cNvPr id="199" name="Google Shape;199;p43"/>
          <p:cNvSpPr/>
          <p:nvPr/>
        </p:nvSpPr>
        <p:spPr>
          <a:xfrm>
            <a:off x="182880" y="1616400"/>
            <a:ext cx="2534040" cy="1309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000" strike="noStrike">
                <a:solidFill>
                  <a:srgbClr val="000000"/>
                </a:solidFill>
                <a:latin typeface="Arial"/>
                <a:ea typeface="Arial"/>
                <a:cs typeface="Arial"/>
                <a:sym typeface="Arial"/>
              </a:rPr>
              <a:t>Cyrus Cylinder</a:t>
            </a:r>
            <a:endParaRPr b="0" sz="2000" strike="noStrike">
              <a:latin typeface="Arial"/>
              <a:ea typeface="Arial"/>
              <a:cs typeface="Arial"/>
              <a:sym typeface="Arial"/>
            </a:endParaRPr>
          </a:p>
          <a:p>
            <a:pPr indent="0" lvl="0" marL="0" marR="0" rtl="0" algn="l">
              <a:lnSpc>
                <a:spcPct val="100000"/>
              </a:lnSpc>
              <a:spcBef>
                <a:spcPts val="0"/>
              </a:spcBef>
              <a:spcAft>
                <a:spcPts val="0"/>
              </a:spcAft>
              <a:buNone/>
            </a:pPr>
            <a:r>
              <a:rPr b="0" lang="en-US" sz="1600" strike="noStrike">
                <a:latin typeface="Arial"/>
                <a:ea typeface="Arial"/>
                <a:cs typeface="Arial"/>
                <a:sym typeface="Arial"/>
              </a:rPr>
              <a:t>The cuneiform inscription on this 10-inch-long clay barrel tells of Cyrus the Great’s liberation of Babylon in 539 B.C.E., his benevolence to peoples previously subjugated under the Babylonians and his restoration of local religious practices. </a:t>
            </a:r>
            <a:endParaRPr b="0" sz="1600" strike="noStrike">
              <a:latin typeface="Arial"/>
              <a:ea typeface="Arial"/>
              <a:cs typeface="Arial"/>
              <a:sym typeface="Arial"/>
            </a:endParaRPr>
          </a:p>
        </p:txBody>
      </p:sp>
      <p:sp>
        <p:nvSpPr>
          <p:cNvPr id="200" name="Google Shape;200;p43"/>
          <p:cNvSpPr/>
          <p:nvPr/>
        </p:nvSpPr>
        <p:spPr>
          <a:xfrm>
            <a:off x="3399120" y="6189840"/>
            <a:ext cx="4373280" cy="302400"/>
          </a:xfrm>
          <a:prstGeom prst="rect">
            <a:avLst/>
          </a:prstGeom>
          <a:noFill/>
          <a:ln>
            <a:noFill/>
          </a:ln>
        </p:spPr>
        <p:txBody>
          <a:bodyPr anchorCtr="0" anchor="t" bIns="45000" lIns="90000" spcFirstLastPara="1" rIns="90000" wrap="square" tIns="45000">
            <a:noAutofit/>
          </a:bodyPr>
          <a:lstStyle/>
          <a:p>
            <a:pPr indent="0" lvl="0" marL="0" marR="0" rtl="0" algn="ctr">
              <a:lnSpc>
                <a:spcPct val="80000"/>
              </a:lnSpc>
              <a:spcBef>
                <a:spcPts val="0"/>
              </a:spcBef>
              <a:spcAft>
                <a:spcPts val="0"/>
              </a:spcAft>
              <a:buNone/>
            </a:pPr>
            <a:r>
              <a:rPr b="0" lang="en-US" sz="1400" strike="noStrike">
                <a:solidFill>
                  <a:srgbClr val="000000"/>
                </a:solidFill>
                <a:latin typeface="Arial"/>
                <a:ea typeface="Arial"/>
                <a:cs typeface="Arial"/>
                <a:sym typeface="Arial"/>
              </a:rPr>
              <a:t>Bible Review 19:5, October 2003</a:t>
            </a:r>
            <a:endParaRPr b="0" sz="1400" strike="noStrike">
              <a:latin typeface="Arial"/>
              <a:ea typeface="Arial"/>
              <a:cs typeface="Arial"/>
              <a:sym typeface="Arial"/>
            </a:endParaRPr>
          </a:p>
          <a:p>
            <a:pPr indent="0" lvl="0" marL="0" marR="0" rtl="0" algn="ctr">
              <a:lnSpc>
                <a:spcPct val="80000"/>
              </a:lnSpc>
              <a:spcBef>
                <a:spcPts val="0"/>
              </a:spcBef>
              <a:spcAft>
                <a:spcPts val="0"/>
              </a:spcAft>
              <a:buNone/>
            </a:pPr>
            <a:r>
              <a:rPr b="0" lang="en-US" sz="1400" strike="noStrike">
                <a:solidFill>
                  <a:srgbClr val="CC5E28"/>
                </a:solidFill>
                <a:latin typeface="Arial"/>
                <a:ea typeface="Arial"/>
                <a:cs typeface="Arial"/>
                <a:sym typeface="Arial"/>
              </a:rPr>
              <a:t>Cyrus the Messiah</a:t>
            </a:r>
            <a:endParaRPr b="0" sz="1400" strike="noStrike">
              <a:latin typeface="Arial"/>
              <a:ea typeface="Arial"/>
              <a:cs typeface="Arial"/>
              <a:sym typeface="Arial"/>
            </a:endParaRPr>
          </a:p>
        </p:txBody>
      </p:sp>
      <p:pic>
        <p:nvPicPr>
          <p:cNvPr id="201" name="Google Shape;201;p43"/>
          <p:cNvPicPr preferRelativeResize="0"/>
          <p:nvPr/>
        </p:nvPicPr>
        <p:blipFill rotWithShape="1">
          <a:blip r:embed="rId3">
            <a:alphaModFix/>
          </a:blip>
          <a:srcRect b="0" l="0" r="0" t="0"/>
          <a:stretch/>
        </p:blipFill>
        <p:spPr>
          <a:xfrm>
            <a:off x="2716920" y="1661400"/>
            <a:ext cx="6152760" cy="2727720"/>
          </a:xfrm>
          <a:prstGeom prst="rect">
            <a:avLst/>
          </a:prstGeom>
          <a:noFill/>
          <a:ln>
            <a:noFill/>
          </a:ln>
        </p:spPr>
      </p:pic>
      <p:sp>
        <p:nvSpPr>
          <p:cNvPr id="202" name="Google Shape;202;p43"/>
          <p:cNvSpPr txBox="1"/>
          <p:nvPr/>
        </p:nvSpPr>
        <p:spPr>
          <a:xfrm>
            <a:off x="182880" y="4810680"/>
            <a:ext cx="8163360" cy="1498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latin typeface="Arial"/>
                <a:ea typeface="Arial"/>
                <a:cs typeface="Arial"/>
                <a:sym typeface="Arial"/>
              </a:rPr>
              <a:t>The inscription reads in part:</a:t>
            </a:r>
            <a:r>
              <a:rPr b="0" i="1" lang="en-US" sz="1600" strike="noStrike">
                <a:latin typeface="Arial"/>
                <a:ea typeface="Arial"/>
                <a:cs typeface="Arial"/>
                <a:sym typeface="Arial"/>
              </a:rPr>
              <a:t> “I returned to (these) sacred cult-cities on the other side of the Tigris, the sanctuaries of which have been ruins for a long time, the gods who live in them and established for them eternal sanctuaries. I (also) gathered all their inhabitants and returned them to their habitations.” </a:t>
            </a:r>
            <a:r>
              <a:rPr b="0" lang="en-US" sz="1600" strike="noStrike">
                <a:latin typeface="Arial"/>
                <a:ea typeface="Arial"/>
                <a:cs typeface="Arial"/>
                <a:sym typeface="Arial"/>
              </a:rPr>
              <a:t>It thus supports the account of Cyrus’s restoration of the Jerusalem Temple recorded in the biblical books of Ezra and Isaiah.</a:t>
            </a:r>
            <a:endParaRPr b="0" sz="16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44"/>
          <p:cNvSpPr/>
          <p:nvPr/>
        </p:nvSpPr>
        <p:spPr>
          <a:xfrm>
            <a:off x="457200" y="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Darius I, “The Great”</a:t>
            </a:r>
            <a:endParaRPr b="0" sz="4800" strike="noStrike">
              <a:latin typeface="Arial"/>
              <a:ea typeface="Arial"/>
              <a:cs typeface="Arial"/>
              <a:sym typeface="Arial"/>
            </a:endParaRPr>
          </a:p>
        </p:txBody>
      </p:sp>
      <p:sp>
        <p:nvSpPr>
          <p:cNvPr id="208" name="Google Shape;208;p44"/>
          <p:cNvSpPr/>
          <p:nvPr/>
        </p:nvSpPr>
        <p:spPr>
          <a:xfrm>
            <a:off x="457200" y="4116240"/>
            <a:ext cx="8412480" cy="1004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400" strike="noStrike">
                <a:solidFill>
                  <a:srgbClr val="262626"/>
                </a:solidFill>
                <a:latin typeface="Arial"/>
                <a:ea typeface="Arial"/>
                <a:cs typeface="Arial"/>
                <a:sym typeface="Arial"/>
              </a:rPr>
              <a:t>High up on a cliff face in Bisitun, in western Kurdistan, Darius had his claim as rightful successor to Cyrus the Great carved into stone. The tall figure of Darius stands at left, with his foot on the supine Gaumata “the Magus,” pretender to the throne, before nine rebel kings who are bound at the neck. </a:t>
            </a:r>
            <a:endParaRPr b="0" sz="2400" strike="noStrike">
              <a:latin typeface="Arial"/>
              <a:ea typeface="Arial"/>
              <a:cs typeface="Arial"/>
              <a:sym typeface="Arial"/>
            </a:endParaRPr>
          </a:p>
        </p:txBody>
      </p:sp>
      <p:sp>
        <p:nvSpPr>
          <p:cNvPr id="209" name="Google Shape;209;p44"/>
          <p:cNvSpPr/>
          <p:nvPr/>
        </p:nvSpPr>
        <p:spPr>
          <a:xfrm>
            <a:off x="3474720" y="6097680"/>
            <a:ext cx="5315040" cy="303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Book Antiqua"/>
                <a:ea typeface="Book Antiqua"/>
                <a:cs typeface="Book Antiqua"/>
                <a:sym typeface="Book Antiqua"/>
              </a:rPr>
              <a:t>Archaeology Odyssey 8:6, November/December 2005</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Making (Up) History</a:t>
            </a:r>
            <a:endParaRPr b="0" sz="1400" strike="noStrike">
              <a:latin typeface="Arial"/>
              <a:ea typeface="Arial"/>
              <a:cs typeface="Arial"/>
              <a:sym typeface="Arial"/>
            </a:endParaRPr>
          </a:p>
        </p:txBody>
      </p:sp>
      <p:pic>
        <p:nvPicPr>
          <p:cNvPr id="210" name="Google Shape;210;p44"/>
          <p:cNvPicPr preferRelativeResize="0"/>
          <p:nvPr/>
        </p:nvPicPr>
        <p:blipFill rotWithShape="1">
          <a:blip r:embed="rId3">
            <a:alphaModFix/>
          </a:blip>
          <a:srcRect b="0" l="0" r="0" t="0"/>
          <a:stretch/>
        </p:blipFill>
        <p:spPr>
          <a:xfrm>
            <a:off x="1140840" y="1026360"/>
            <a:ext cx="6997320" cy="299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5"/>
          <p:cNvSpPr/>
          <p:nvPr/>
        </p:nvSpPr>
        <p:spPr>
          <a:xfrm>
            <a:off x="457200" y="29232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Arial"/>
                <a:ea typeface="Arial"/>
                <a:cs typeface="Arial"/>
                <a:sym typeface="Arial"/>
              </a:rPr>
              <a:t>Xerxes 486-465 BC</a:t>
            </a:r>
            <a:endParaRPr b="0" sz="4400" strike="noStrike">
              <a:latin typeface="Arial"/>
              <a:ea typeface="Arial"/>
              <a:cs typeface="Arial"/>
              <a:sym typeface="Arial"/>
            </a:endParaRPr>
          </a:p>
        </p:txBody>
      </p:sp>
      <p:pic>
        <p:nvPicPr>
          <p:cNvPr id="216" name="Google Shape;216;p45"/>
          <p:cNvPicPr preferRelativeResize="0"/>
          <p:nvPr/>
        </p:nvPicPr>
        <p:blipFill rotWithShape="1">
          <a:blip r:embed="rId3">
            <a:alphaModFix/>
          </a:blip>
          <a:srcRect b="0" l="0" r="0" t="0"/>
          <a:stretch/>
        </p:blipFill>
        <p:spPr>
          <a:xfrm>
            <a:off x="731520" y="1280160"/>
            <a:ext cx="7619400" cy="2805840"/>
          </a:xfrm>
          <a:prstGeom prst="rect">
            <a:avLst/>
          </a:prstGeom>
          <a:noFill/>
          <a:ln>
            <a:noFill/>
          </a:ln>
        </p:spPr>
      </p:pic>
      <p:sp>
        <p:nvSpPr>
          <p:cNvPr id="217" name="Google Shape;217;p45"/>
          <p:cNvSpPr/>
          <p:nvPr/>
        </p:nvSpPr>
        <p:spPr>
          <a:xfrm>
            <a:off x="663840" y="4297680"/>
            <a:ext cx="7815600" cy="2283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600" strike="noStrike">
                <a:solidFill>
                  <a:srgbClr val="000000"/>
                </a:solidFill>
                <a:latin typeface="Arial"/>
                <a:ea typeface="Arial"/>
                <a:cs typeface="Arial"/>
                <a:sym typeface="Arial"/>
              </a:rPr>
              <a:t>Crown prince Xerxes, the future ruler of Persia and known in the Book of Esther as King Ahasuerus, stands behind his father Darius I (ruled 521–486 B.C.E.) in a stone relief from the main banquet hall at the royal palace at Persepolis. Xerxes’ impetuous yet fateful decision to ban his wife Vashti and to replace her with a new queen (according to the account in Esther) put in motion a series of events that staved off a dire threat to the survival of the Jews in the Persian empire.</a:t>
            </a:r>
            <a:endParaRPr b="0" sz="1600" strike="noStrike">
              <a:latin typeface="Arial"/>
              <a:ea typeface="Arial"/>
              <a:cs typeface="Arial"/>
              <a:sym typeface="Arial"/>
            </a:endParaRPr>
          </a:p>
        </p:txBody>
      </p:sp>
      <p:sp>
        <p:nvSpPr>
          <p:cNvPr id="218" name="Google Shape;218;p45"/>
          <p:cNvSpPr txBox="1"/>
          <p:nvPr/>
        </p:nvSpPr>
        <p:spPr>
          <a:xfrm>
            <a:off x="182880" y="5901840"/>
            <a:ext cx="8686800" cy="13219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600" strike="noStrike">
                <a:latin typeface="Arial"/>
                <a:ea typeface="Arial"/>
                <a:cs typeface="Arial"/>
                <a:sym typeface="Arial"/>
              </a:rPr>
              <a:t>Bible Review 8:1, February 1992</a:t>
            </a:r>
            <a:endParaRPr b="0" sz="1600" strike="noStrike">
              <a:latin typeface="Arial"/>
              <a:ea typeface="Arial"/>
              <a:cs typeface="Arial"/>
              <a:sym typeface="Arial"/>
            </a:endParaRPr>
          </a:p>
          <a:p>
            <a:pPr indent="0" lvl="0" marL="0" marR="0" rtl="0" algn="ctr">
              <a:spcBef>
                <a:spcPts val="1225"/>
              </a:spcBef>
              <a:spcAft>
                <a:spcPts val="0"/>
              </a:spcAft>
              <a:buNone/>
            </a:pPr>
            <a:r>
              <a:rPr b="0" lang="en-US" sz="1600" strike="noStrike">
                <a:solidFill>
                  <a:srgbClr val="CC5E28"/>
                </a:solidFill>
                <a:latin typeface="Arial"/>
                <a:ea typeface="Arial"/>
                <a:cs typeface="Arial"/>
                <a:sym typeface="Arial"/>
              </a:rPr>
              <a:t>The Book of Esther</a:t>
            </a:r>
            <a:endParaRPr b="0" sz="16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6"/>
          <p:cNvSpPr/>
          <p:nvPr/>
        </p:nvSpPr>
        <p:spPr>
          <a:xfrm>
            <a:off x="-640080" y="229320"/>
            <a:ext cx="9966960" cy="114228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4400" strike="noStrike">
                <a:solidFill>
                  <a:srgbClr val="046380"/>
                </a:solidFill>
                <a:latin typeface="Book Antiqua"/>
                <a:ea typeface="Book Antiqua"/>
                <a:cs typeface="Book Antiqua"/>
                <a:sym typeface="Book Antiqua"/>
              </a:rPr>
              <a:t>Palace of Xerxes </a:t>
            </a:r>
            <a:endParaRPr b="0" sz="4400" strike="noStrike">
              <a:latin typeface="Arial"/>
              <a:ea typeface="Arial"/>
              <a:cs typeface="Arial"/>
              <a:sym typeface="Arial"/>
            </a:endParaRPr>
          </a:p>
          <a:p>
            <a:pPr indent="0" lvl="0" marL="0" marR="0" rtl="0" algn="ctr">
              <a:spcBef>
                <a:spcPts val="0"/>
              </a:spcBef>
              <a:spcAft>
                <a:spcPts val="0"/>
              </a:spcAft>
              <a:buNone/>
            </a:pPr>
            <a:r>
              <a:rPr b="1" lang="en-US" sz="4400" strike="noStrike">
                <a:solidFill>
                  <a:srgbClr val="046380"/>
                </a:solidFill>
                <a:latin typeface="Book Antiqua"/>
                <a:ea typeface="Book Antiqua"/>
                <a:cs typeface="Book Antiqua"/>
                <a:sym typeface="Book Antiqua"/>
              </a:rPr>
              <a:t>(Ahasuerus) at Persepolis</a:t>
            </a:r>
            <a:endParaRPr b="0" sz="4400" strike="noStrike">
              <a:latin typeface="Arial"/>
              <a:ea typeface="Arial"/>
              <a:cs typeface="Arial"/>
              <a:sym typeface="Arial"/>
            </a:endParaRPr>
          </a:p>
        </p:txBody>
      </p:sp>
      <p:pic>
        <p:nvPicPr>
          <p:cNvPr id="224" name="Google Shape;224;p46"/>
          <p:cNvPicPr preferRelativeResize="0"/>
          <p:nvPr/>
        </p:nvPicPr>
        <p:blipFill rotWithShape="1">
          <a:blip r:embed="rId3">
            <a:alphaModFix/>
          </a:blip>
          <a:srcRect b="6009" l="0" r="0" t="58317"/>
          <a:stretch/>
        </p:blipFill>
        <p:spPr>
          <a:xfrm>
            <a:off x="483840" y="3931920"/>
            <a:ext cx="3651840" cy="2347560"/>
          </a:xfrm>
          <a:prstGeom prst="rect">
            <a:avLst/>
          </a:prstGeom>
          <a:noFill/>
          <a:ln cap="flat" cmpd="sng" w="9525">
            <a:solidFill>
              <a:srgbClr val="C0504D"/>
            </a:solidFill>
            <a:prstDash val="solid"/>
            <a:round/>
            <a:headEnd len="sm" w="sm" type="none"/>
            <a:tailEnd len="sm" w="sm" type="none"/>
          </a:ln>
        </p:spPr>
      </p:pic>
      <p:pic>
        <p:nvPicPr>
          <p:cNvPr id="225" name="Google Shape;225;p46"/>
          <p:cNvPicPr preferRelativeResize="0"/>
          <p:nvPr/>
        </p:nvPicPr>
        <p:blipFill rotWithShape="1">
          <a:blip r:embed="rId4">
            <a:alphaModFix/>
          </a:blip>
          <a:srcRect b="0" l="0" r="0" t="0"/>
          <a:stretch/>
        </p:blipFill>
        <p:spPr>
          <a:xfrm>
            <a:off x="5113800" y="3961080"/>
            <a:ext cx="3572280" cy="2333520"/>
          </a:xfrm>
          <a:prstGeom prst="rect">
            <a:avLst/>
          </a:prstGeom>
          <a:noFill/>
          <a:ln>
            <a:noFill/>
          </a:ln>
        </p:spPr>
      </p:pic>
      <p:pic>
        <p:nvPicPr>
          <p:cNvPr id="226" name="Google Shape;226;p46"/>
          <p:cNvPicPr preferRelativeResize="0"/>
          <p:nvPr/>
        </p:nvPicPr>
        <p:blipFill rotWithShape="1">
          <a:blip r:embed="rId5">
            <a:alphaModFix/>
          </a:blip>
          <a:srcRect b="0" l="0" r="0" t="0"/>
          <a:stretch/>
        </p:blipFill>
        <p:spPr>
          <a:xfrm>
            <a:off x="5127120" y="1499760"/>
            <a:ext cx="3558960" cy="2378520"/>
          </a:xfrm>
          <a:prstGeom prst="rect">
            <a:avLst/>
          </a:prstGeom>
          <a:noFill/>
          <a:ln>
            <a:noFill/>
          </a:ln>
        </p:spPr>
      </p:pic>
      <p:sp>
        <p:nvSpPr>
          <p:cNvPr id="227" name="Google Shape;227;p46"/>
          <p:cNvSpPr/>
          <p:nvPr/>
        </p:nvSpPr>
        <p:spPr>
          <a:xfrm>
            <a:off x="2405160" y="5495040"/>
            <a:ext cx="623520" cy="368640"/>
          </a:xfrm>
          <a:prstGeom prst="ellipse">
            <a:avLst/>
          </a:prstGeom>
          <a:noFill/>
          <a:ln cap="flat" cmpd="sng" w="25550">
            <a:solidFill>
              <a:srgbClr val="4E1F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6"/>
          <p:cNvSpPr/>
          <p:nvPr/>
        </p:nvSpPr>
        <p:spPr>
          <a:xfrm>
            <a:off x="565560" y="6309360"/>
            <a:ext cx="8674920" cy="303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Book Antiqua"/>
                <a:ea typeface="Book Antiqua"/>
                <a:cs typeface="Book Antiqua"/>
                <a:sym typeface="Book Antiqua"/>
              </a:rPr>
              <a:t>Archaeology Odyssey 8:6, November/December 2005</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Why Darius Built Persepolis</a:t>
            </a:r>
            <a:endParaRPr b="0" sz="1400" strike="noStrike">
              <a:latin typeface="Arial"/>
              <a:ea typeface="Arial"/>
              <a:cs typeface="Arial"/>
              <a:sym typeface="Arial"/>
            </a:endParaRPr>
          </a:p>
        </p:txBody>
      </p:sp>
      <p:sp>
        <p:nvSpPr>
          <p:cNvPr id="229" name="Google Shape;229;p46"/>
          <p:cNvSpPr txBox="1"/>
          <p:nvPr/>
        </p:nvSpPr>
        <p:spPr>
          <a:xfrm>
            <a:off x="274320" y="1554480"/>
            <a:ext cx="4754880" cy="24688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500" strike="noStrike">
                <a:latin typeface="Arial"/>
                <a:ea typeface="Arial"/>
                <a:cs typeface="Arial"/>
                <a:sym typeface="Arial"/>
              </a:rPr>
              <a:t>Delegations from all over the Persian empire were probably received by the king in Persepolis’s Apadana, a vast reception hall. The Apadana had elaborate porticoes on the north, east and west sides , as well as monumental stairways with relief carvings on the north side and east side. The main chamber of the Apadana was a huge square, 200 feet on a side, with six rows of six columns topped by bull’s-head capitals. To the southeast of the Apadana was the Central Palace (also called the Council Hall)</a:t>
            </a:r>
            <a:endParaRPr b="0" sz="15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7"/>
          <p:cNvSpPr/>
          <p:nvPr/>
        </p:nvSpPr>
        <p:spPr>
          <a:xfrm>
            <a:off x="4918680" y="2194560"/>
            <a:ext cx="3931920" cy="5791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rPr b="0" lang="en-US" sz="1700" strike="noStrike">
                <a:solidFill>
                  <a:srgbClr val="000000"/>
                </a:solidFill>
                <a:latin typeface="Arial"/>
                <a:ea typeface="Arial"/>
                <a:cs typeface="Arial"/>
                <a:sym typeface="Arial"/>
              </a:rPr>
              <a:t>Sanballat gained notoriety in the Bible for his opposition to the restoration of the walls of Jerusalem, and for conspiring against the life of Nehemiah, in league with Tobiah, the Jewish governor of Amman, and Gashmu (Geshem), king of the Qedarite league.</a:t>
            </a:r>
            <a:endParaRPr b="0" sz="1700" strike="noStrike">
              <a:latin typeface="Arial"/>
              <a:ea typeface="Arial"/>
              <a:cs typeface="Arial"/>
              <a:sym typeface="Arial"/>
            </a:endParaRPr>
          </a:p>
          <a:p>
            <a:pPr indent="0" lvl="0" marL="0" marR="0" rtl="0" algn="l">
              <a:lnSpc>
                <a:spcPct val="100000"/>
              </a:lnSpc>
              <a:spcBef>
                <a:spcPts val="0"/>
              </a:spcBef>
              <a:spcAft>
                <a:spcPts val="0"/>
              </a:spcAft>
              <a:buNone/>
            </a:pPr>
            <a:r>
              <a:rPr b="0" lang="en-US" sz="1700" strike="noStrike">
                <a:solidFill>
                  <a:srgbClr val="000000"/>
                </a:solidFill>
                <a:latin typeface="Arial"/>
                <a:ea typeface="Arial"/>
                <a:cs typeface="Arial"/>
                <a:sym typeface="Arial"/>
              </a:rPr>
              <a:t>Nehemiah, prevailed and fortified Jerusalem, increased its population, and completed his first tour of duty as governor in 433 B.C.</a:t>
            </a:r>
            <a:endParaRPr b="0" sz="1700" strike="noStrike">
              <a:latin typeface="Arial"/>
              <a:ea typeface="Arial"/>
              <a:cs typeface="Arial"/>
              <a:sym typeface="Arial"/>
            </a:endParaRPr>
          </a:p>
        </p:txBody>
      </p:sp>
      <p:sp>
        <p:nvSpPr>
          <p:cNvPr id="236" name="Google Shape;236;p47"/>
          <p:cNvSpPr/>
          <p:nvPr/>
        </p:nvSpPr>
        <p:spPr>
          <a:xfrm>
            <a:off x="435600" y="66600"/>
            <a:ext cx="8228880" cy="1142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Sanballat and Nehemiah</a:t>
            </a:r>
            <a:endParaRPr b="0" sz="4400" strike="noStrike">
              <a:latin typeface="Arial"/>
              <a:ea typeface="Arial"/>
              <a:cs typeface="Arial"/>
              <a:sym typeface="Arial"/>
            </a:endParaRPr>
          </a:p>
        </p:txBody>
      </p:sp>
      <p:sp>
        <p:nvSpPr>
          <p:cNvPr id="237" name="Google Shape;237;p47"/>
          <p:cNvSpPr/>
          <p:nvPr/>
        </p:nvSpPr>
        <p:spPr>
          <a:xfrm>
            <a:off x="849600" y="4203000"/>
            <a:ext cx="3722400" cy="917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262626"/>
                </a:solidFill>
                <a:latin typeface="Arial"/>
                <a:ea typeface="Arial"/>
                <a:cs typeface="Arial"/>
                <a:sym typeface="Arial"/>
              </a:rPr>
              <a:t>A seal attached to a worm-eaten papyrus scrap bearing the name (in paleo-Hebrew script) of the Governor of Samaria, a son of Sanballat II.</a:t>
            </a:r>
            <a:endParaRPr b="0" sz="1400" strike="noStrike">
              <a:latin typeface="Arial"/>
              <a:ea typeface="Arial"/>
              <a:cs typeface="Arial"/>
              <a:sym typeface="Arial"/>
            </a:endParaRPr>
          </a:p>
        </p:txBody>
      </p:sp>
      <p:sp>
        <p:nvSpPr>
          <p:cNvPr id="238" name="Google Shape;238;p47"/>
          <p:cNvSpPr/>
          <p:nvPr/>
        </p:nvSpPr>
        <p:spPr>
          <a:xfrm>
            <a:off x="731520" y="5274720"/>
            <a:ext cx="3965040" cy="303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4:1, March 1978</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The Historical Importance of the Samaria Papyri</a:t>
            </a:r>
            <a:endParaRPr b="0" sz="1400" strike="noStrike">
              <a:latin typeface="Arial"/>
              <a:ea typeface="Arial"/>
              <a:cs typeface="Arial"/>
              <a:sym typeface="Arial"/>
            </a:endParaRPr>
          </a:p>
        </p:txBody>
      </p:sp>
      <p:pic>
        <p:nvPicPr>
          <p:cNvPr id="239" name="Google Shape;239;p47"/>
          <p:cNvPicPr preferRelativeResize="0"/>
          <p:nvPr/>
        </p:nvPicPr>
        <p:blipFill rotWithShape="1">
          <a:blip r:embed="rId3">
            <a:alphaModFix/>
          </a:blip>
          <a:srcRect b="0" l="0" r="0" t="0"/>
          <a:stretch/>
        </p:blipFill>
        <p:spPr>
          <a:xfrm>
            <a:off x="1463040" y="2490120"/>
            <a:ext cx="2826000" cy="1624680"/>
          </a:xfrm>
          <a:prstGeom prst="rect">
            <a:avLst/>
          </a:prstGeom>
          <a:noFill/>
          <a:ln>
            <a:noFill/>
          </a:ln>
        </p:spPr>
      </p:pic>
      <p:sp>
        <p:nvSpPr>
          <p:cNvPr id="240" name="Google Shape;240;p47"/>
          <p:cNvSpPr txBox="1"/>
          <p:nvPr/>
        </p:nvSpPr>
        <p:spPr>
          <a:xfrm>
            <a:off x="548640" y="1188720"/>
            <a:ext cx="8138160" cy="1096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700" strike="noStrike">
                <a:solidFill>
                  <a:srgbClr val="000000"/>
                </a:solidFill>
                <a:latin typeface="Arial"/>
                <a:ea typeface="Arial"/>
                <a:cs typeface="Arial"/>
                <a:sym typeface="Arial"/>
              </a:rPr>
              <a:t>Nehemiah’s Sanballat is also mentioned in a papyrus from Elephantine in upper Egypt. He is well known as the devious and malicious enemy of Nehemiah. He was governor of the province of Samaria in 445 B.C., when Nehemiah arrived in Zion.  </a:t>
            </a:r>
            <a:endParaRPr b="0" sz="17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8"/>
          <p:cNvSpPr/>
          <p:nvPr/>
        </p:nvSpPr>
        <p:spPr>
          <a:xfrm>
            <a:off x="457200" y="274680"/>
            <a:ext cx="8228880" cy="11422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lang="en-US" sz="4400" strike="noStrike">
                <a:solidFill>
                  <a:srgbClr val="046380"/>
                </a:solidFill>
                <a:latin typeface="Arial"/>
                <a:ea typeface="Arial"/>
                <a:cs typeface="Arial"/>
                <a:sym typeface="Arial"/>
              </a:rPr>
              <a:t>Elephantine Temple Papyrus</a:t>
            </a:r>
            <a:endParaRPr b="0" sz="44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407 BC</a:t>
            </a:r>
            <a:endParaRPr b="0" sz="4400" strike="noStrike">
              <a:latin typeface="Arial"/>
              <a:ea typeface="Arial"/>
              <a:cs typeface="Arial"/>
              <a:sym typeface="Arial"/>
            </a:endParaRPr>
          </a:p>
        </p:txBody>
      </p:sp>
      <p:sp>
        <p:nvSpPr>
          <p:cNvPr id="246" name="Google Shape;246;p48"/>
          <p:cNvSpPr/>
          <p:nvPr/>
        </p:nvSpPr>
        <p:spPr>
          <a:xfrm>
            <a:off x="365760" y="1645920"/>
            <a:ext cx="3419640" cy="2185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2800" strike="noStrike">
                <a:solidFill>
                  <a:srgbClr val="262626"/>
                </a:solidFill>
                <a:latin typeface="Arial"/>
                <a:ea typeface="Arial"/>
                <a:cs typeface="Arial"/>
                <a:sym typeface="Arial"/>
              </a:rPr>
              <a:t>“Moreover, all the(se) words in one (=a single) letter we sent in our name to Delaiah and Shelemiah sons of </a:t>
            </a:r>
            <a:r>
              <a:rPr b="1" i="1" lang="en-US" sz="2800" strike="noStrike">
                <a:solidFill>
                  <a:srgbClr val="CC5E28"/>
                </a:solidFill>
                <a:latin typeface="Arial"/>
                <a:ea typeface="Arial"/>
                <a:cs typeface="Arial"/>
                <a:sym typeface="Arial"/>
              </a:rPr>
              <a:t>Sanballat</a:t>
            </a:r>
            <a:r>
              <a:rPr b="0" i="1" lang="en-US" sz="2800" strike="noStrike">
                <a:solidFill>
                  <a:srgbClr val="262626"/>
                </a:solidFill>
                <a:latin typeface="Arial"/>
                <a:ea typeface="Arial"/>
                <a:cs typeface="Arial"/>
                <a:sym typeface="Arial"/>
              </a:rPr>
              <a:t> governor of Samaria.”</a:t>
            </a:r>
            <a:endParaRPr b="0" sz="2800" strike="noStrike">
              <a:latin typeface="Arial"/>
              <a:ea typeface="Arial"/>
              <a:cs typeface="Arial"/>
              <a:sym typeface="Arial"/>
            </a:endParaRPr>
          </a:p>
        </p:txBody>
      </p:sp>
      <p:sp>
        <p:nvSpPr>
          <p:cNvPr id="247" name="Google Shape;247;p48"/>
          <p:cNvSpPr txBox="1"/>
          <p:nvPr/>
        </p:nvSpPr>
        <p:spPr>
          <a:xfrm>
            <a:off x="2103120" y="5433840"/>
            <a:ext cx="5246640" cy="15289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2000" strike="noStrike">
                <a:solidFill>
                  <a:srgbClr val="000000"/>
                </a:solidFill>
                <a:latin typeface="Arial"/>
                <a:ea typeface="Arial"/>
                <a:cs typeface="Arial"/>
                <a:sym typeface="Arial"/>
              </a:rPr>
              <a:t>Biblical Archaeology Review 21:3, May/June 1995</a:t>
            </a:r>
            <a:endParaRPr b="0" sz="2000" strike="noStrike">
              <a:latin typeface="Arial"/>
              <a:ea typeface="Arial"/>
              <a:cs typeface="Arial"/>
              <a:sym typeface="Arial"/>
            </a:endParaRPr>
          </a:p>
          <a:p>
            <a:pPr indent="0" lvl="0" marL="0" marR="0" rtl="0" algn="ctr">
              <a:spcBef>
                <a:spcPts val="1009"/>
              </a:spcBef>
              <a:spcAft>
                <a:spcPts val="0"/>
              </a:spcAft>
              <a:buNone/>
            </a:pPr>
            <a:r>
              <a:rPr b="0" lang="en-US" sz="2000" strike="noStrike">
                <a:solidFill>
                  <a:srgbClr val="CC5E28"/>
                </a:solidFill>
                <a:latin typeface="Arial"/>
                <a:ea typeface="Arial"/>
                <a:cs typeface="Arial"/>
                <a:sym typeface="Arial"/>
              </a:rPr>
              <a:t>Did the Ark Stop at Elephantine?</a:t>
            </a:r>
            <a:endParaRPr b="0" sz="2000" strike="noStrike">
              <a:latin typeface="Arial"/>
              <a:ea typeface="Arial"/>
              <a:cs typeface="Arial"/>
              <a:sym typeface="Arial"/>
            </a:endParaRPr>
          </a:p>
          <a:p>
            <a:pPr indent="0" lvl="0" marL="0" marR="0" rtl="0" algn="ctr">
              <a:spcBef>
                <a:spcPts val="1009"/>
              </a:spcBef>
              <a:spcAft>
                <a:spcPts val="0"/>
              </a:spcAft>
              <a:buNone/>
            </a:pPr>
            <a:r>
              <a:t/>
            </a:r>
            <a:endParaRPr b="0" sz="2000" strike="noStrike">
              <a:latin typeface="Arial"/>
              <a:ea typeface="Arial"/>
              <a:cs typeface="Arial"/>
              <a:sym typeface="Arial"/>
            </a:endParaRPr>
          </a:p>
        </p:txBody>
      </p:sp>
      <p:pic>
        <p:nvPicPr>
          <p:cNvPr id="248" name="Google Shape;248;p48"/>
          <p:cNvPicPr preferRelativeResize="0"/>
          <p:nvPr/>
        </p:nvPicPr>
        <p:blipFill rotWithShape="1">
          <a:blip r:embed="rId3">
            <a:alphaModFix/>
          </a:blip>
          <a:srcRect b="0" l="0" r="0" t="0"/>
          <a:stretch/>
        </p:blipFill>
        <p:spPr>
          <a:xfrm>
            <a:off x="3931920" y="1617840"/>
            <a:ext cx="4754520" cy="35740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